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8" r:id="rId4"/>
    <p:sldMasterId id="2147483727" r:id="rId5"/>
    <p:sldMasterId id="2147483757" r:id="rId6"/>
    <p:sldMasterId id="2147483706" r:id="rId7"/>
    <p:sldMasterId id="2147483750" r:id="rId8"/>
    <p:sldMasterId id="2147483766" r:id="rId9"/>
    <p:sldMasterId id="2147483777" r:id="rId10"/>
  </p:sldMasterIdLst>
  <p:notesMasterIdLst>
    <p:notesMasterId r:id="rId22"/>
  </p:notesMasterIdLst>
  <p:handoutMasterIdLst>
    <p:handoutMasterId r:id="rId23"/>
  </p:handoutMasterIdLst>
  <p:sldIdLst>
    <p:sldId id="423" r:id="rId11"/>
    <p:sldId id="438" r:id="rId12"/>
    <p:sldId id="437" r:id="rId13"/>
    <p:sldId id="415" r:id="rId14"/>
    <p:sldId id="433" r:id="rId15"/>
    <p:sldId id="429" r:id="rId16"/>
    <p:sldId id="434" r:id="rId17"/>
    <p:sldId id="436" r:id="rId18"/>
    <p:sldId id="435" r:id="rId19"/>
    <p:sldId id="432" r:id="rId20"/>
    <p:sldId id="414" r:id="rId21"/>
  </p:sldIdLst>
  <p:sldSz cx="12192000" cy="6858000"/>
  <p:notesSz cx="6858000" cy="9144000"/>
  <p:embeddedFontLst>
    <p:embeddedFont>
      <p:font typeface="Aktiv Grotesk" panose="020B0504020202020204" pitchFamily="34" charset="0"/>
      <p:regular r:id="rId24"/>
      <p:bold r:id="rId25"/>
    </p:embeddedFont>
    <p:embeddedFont>
      <p:font typeface="Aktiv Grotesk Medium" panose="020B0504020202020204" pitchFamily="34" charset="0"/>
      <p:regular r:id="rId26"/>
    </p:embeddedFont>
    <p:embeddedFont>
      <p:font typeface="Aktiv Grotesk Thin" panose="020B0404020202020204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50">
          <p15:clr>
            <a:srgbClr val="A4A3A4"/>
          </p15:clr>
        </p15:guide>
        <p15:guide id="4" orient="horz" pos="206">
          <p15:clr>
            <a:srgbClr val="A4A3A4"/>
          </p15:clr>
        </p15:guide>
        <p15:guide id="5" orient="horz" pos="559">
          <p15:clr>
            <a:srgbClr val="A4A3A4"/>
          </p15:clr>
        </p15:guide>
        <p15:guide id="6" orient="horz" pos="930">
          <p15:clr>
            <a:srgbClr val="A4A3A4"/>
          </p15:clr>
        </p15:guide>
        <p15:guide id="7" orient="horz" pos="3618">
          <p15:clr>
            <a:srgbClr val="A4A3A4"/>
          </p15:clr>
        </p15:guide>
        <p15:guide id="8" orient="horz" pos="3970">
          <p15:clr>
            <a:srgbClr val="A4A3A4"/>
          </p15:clr>
        </p15:guide>
        <p15:guide id="9" orient="horz" pos="4145">
          <p15:clr>
            <a:srgbClr val="A4A3A4"/>
          </p15:clr>
        </p15:guide>
        <p15:guide id="10" orient="horz" pos="970">
          <p15:clr>
            <a:srgbClr val="A4A3A4"/>
          </p15:clr>
        </p15:guide>
        <p15:guide id="11" orient="horz" pos="256">
          <p15:clr>
            <a:srgbClr val="A4A3A4"/>
          </p15:clr>
        </p15:guide>
        <p15:guide id="12" orient="horz" pos="1162">
          <p15:clr>
            <a:srgbClr val="A4A3A4"/>
          </p15:clr>
        </p15:guide>
        <p15:guide id="13" pos="7436">
          <p15:clr>
            <a:srgbClr val="A4A3A4"/>
          </p15:clr>
        </p15:guide>
        <p15:guide id="14" pos="2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6C8"/>
    <a:srgbClr val="1E32FA"/>
    <a:srgbClr val="FAC832"/>
    <a:srgbClr val="E6E6E6"/>
    <a:srgbClr val="5A14A0"/>
    <a:srgbClr val="289632"/>
    <a:srgbClr val="F04632"/>
    <a:srgbClr val="000000"/>
    <a:srgbClr val="4454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6357" autoAdjust="0"/>
  </p:normalViewPr>
  <p:slideViewPr>
    <p:cSldViewPr snapToGrid="0" snapToObjects="1">
      <p:cViewPr varScale="1">
        <p:scale>
          <a:sx n="83" d="100"/>
          <a:sy n="83" d="100"/>
        </p:scale>
        <p:origin x="1090" y="82"/>
      </p:cViewPr>
      <p:guideLst>
        <p:guide orient="horz" pos="2160"/>
        <p:guide pos="3840"/>
        <p:guide orient="horz" pos="2250"/>
        <p:guide orient="horz" pos="206"/>
        <p:guide orient="horz" pos="559"/>
        <p:guide orient="horz" pos="930"/>
        <p:guide orient="horz" pos="3618"/>
        <p:guide orient="horz" pos="3970"/>
        <p:guide orient="horz" pos="4145"/>
        <p:guide orient="horz" pos="970"/>
        <p:guide orient="horz" pos="256"/>
        <p:guide orient="horz" pos="1162"/>
        <p:guide pos="7436"/>
        <p:guide pos="2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453" y="-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E25C4-E60C-0146-844E-7A344674F2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21289-2DCF-194A-8097-9D2CC54F73B3}" type="slidenum">
              <a:rPr lang="en-GB" smtClean="0">
                <a:solidFill>
                  <a:srgbClr val="1E32FA"/>
                </a:solidFill>
              </a:rPr>
              <a:t>‹#›</a:t>
            </a:fld>
            <a:endParaRPr lang="en-GB">
              <a:solidFill>
                <a:srgbClr val="1E32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17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1E32FA"/>
                </a:solidFill>
              </a:defRPr>
            </a:lvl1pPr>
          </a:lstStyle>
          <a:p>
            <a:fld id="{6524D599-8961-4485-8B96-B828C03295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5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400"/>
      </a:spcBef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Bef>
        <a:spcPts val="600"/>
      </a:spcBef>
      <a:spcAft>
        <a:spcPts val="0"/>
      </a:spcAft>
      <a:buSzPct val="110000"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Bef>
        <a:spcPts val="300"/>
      </a:spcBef>
      <a:buSzPct val="110000"/>
      <a:buFont typeface="Aktiv Grotesk" panose="020B05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Bef>
        <a:spcPts val="300"/>
      </a:spcBef>
      <a:buFont typeface="Aktiv Grotesk" panose="020B05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0" algn="l" defTabSz="914400" rtl="0" eaLnBrk="1" latinLnBrk="0" hangingPunct="1">
      <a:spcBef>
        <a:spcPts val="1400"/>
      </a:spcBef>
      <a:defRPr sz="1200" kern="1200">
        <a:solidFill>
          <a:srgbClr val="1E32FA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47328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2E2A5-0A94-224E-8A8B-B758F5D496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7200000" cy="18720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896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y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853F4E6-622D-6746-9222-95B6AD41F6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60000" y="0"/>
            <a:ext cx="7632000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000" h="6858000">
                <a:moveTo>
                  <a:pt x="0" y="0"/>
                </a:moveTo>
                <a:lnTo>
                  <a:pt x="7632000" y="0"/>
                </a:lnTo>
                <a:lnTo>
                  <a:pt x="7632000" y="6858000"/>
                </a:lnTo>
                <a:lnTo>
                  <a:pt x="2291650" y="6858000"/>
                </a:lnTo>
                <a:lnTo>
                  <a:pt x="2291650" y="6444218"/>
                </a:lnTo>
                <a:cubicBezTo>
                  <a:pt x="2291650" y="2287588"/>
                  <a:pt x="2291650" y="2287588"/>
                  <a:pt x="2291650" y="2287588"/>
                </a:cubicBez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30000" y="5677200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977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453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o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1534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bg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E1410B-FD8A-F54E-8DB6-2A0E555115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92982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4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30478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01265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BFFE6FA-CCB2-E944-AE78-BE364F701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8920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00D65B-C254-C040-BE55-1863269FE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0" y="331200"/>
            <a:ext cx="11412000" cy="5382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513F60-BD94-774E-8D4C-D510EB424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0325" y="5919005"/>
            <a:ext cx="900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5808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26826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bg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81111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46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2780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4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4010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36641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Multi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8134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BFFE6FA-CCB2-E944-AE78-BE364F701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1665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00D65B-C254-C040-BE55-1863269FE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0" y="331200"/>
            <a:ext cx="11412000" cy="5382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18462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tx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45585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925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08275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7151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9AFC7B1-750C-40E3-9BE6-A0AF5114679E}" type="datetime3">
              <a:rPr lang="en-US" smtClean="0"/>
              <a:t>5 September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03339"/>
      </p:ext>
    </p:extLst>
  </p:cSld>
  <p:clrMapOvr>
    <a:masterClrMapping/>
  </p:clrMapOvr>
  <p:transition>
    <p:fade/>
  </p:transition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853F4E6-622D-6746-9222-95B6AD41F6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60000" y="0"/>
            <a:ext cx="7632000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000" h="6858000">
                <a:moveTo>
                  <a:pt x="0" y="0"/>
                </a:moveTo>
                <a:lnTo>
                  <a:pt x="7632000" y="0"/>
                </a:lnTo>
                <a:lnTo>
                  <a:pt x="7632000" y="6858000"/>
                </a:lnTo>
                <a:lnTo>
                  <a:pt x="2291650" y="6858000"/>
                </a:lnTo>
                <a:lnTo>
                  <a:pt x="2291650" y="6444218"/>
                </a:lnTo>
                <a:cubicBezTo>
                  <a:pt x="2291650" y="2287588"/>
                  <a:pt x="2291650" y="2287588"/>
                  <a:pt x="2291650" y="2287588"/>
                </a:cubicBez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30000" y="5677200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8D971A3-4261-49A4-AE5F-A958D6DD51E5}" type="datetime3">
              <a:rPr lang="en-US" smtClean="0"/>
              <a:t>5 September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28051"/>
      </p:ext>
    </p:extLst>
  </p:cSld>
  <p:clrMapOvr>
    <a:masterClrMapping/>
  </p:clrMapOvr>
  <p:transition>
    <p:fade/>
  </p:transition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049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3791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E1410B-FD8A-F54E-8DB6-2A0E555115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93473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5170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3781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08105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Grey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BFFE6FA-CCB2-E944-AE78-BE364F701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968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Grey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BFFE6FA-CCB2-E944-AE78-BE364F701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07373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262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96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accent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46132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28231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034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7162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0047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65977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1628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Grey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BFFE6FA-CCB2-E944-AE78-BE364F701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324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9509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5810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4915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accent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86386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024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2042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210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185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accent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54161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0568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05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415188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60" r:id="rId3"/>
    <p:sldLayoutId id="2147483726" r:id="rId4"/>
    <p:sldLayoutId id="214748372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 userDrawn="1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264829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 userDrawn="1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145260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bg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bg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 userDrawn="1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359618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65" r:id="rId3"/>
    <p:sldLayoutId id="2147483743" r:id="rId4"/>
    <p:sldLayoutId id="2147483714" r:id="rId5"/>
    <p:sldLayoutId id="2147483710" r:id="rId6"/>
    <p:sldLayoutId id="2147483712" r:id="rId7"/>
    <p:sldLayoutId id="2147483713" r:id="rId8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 userDrawn="1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361522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 userDrawn="1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69610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295977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ta.org/" TargetMode="External"/><Relationship Id="rId2" Type="http://schemas.openxmlformats.org/officeDocument/2006/relationships/hyperlink" Target="mailto:sergisonr@iata.org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r="1869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731" y="1559002"/>
            <a:ext cx="6879454" cy="3926759"/>
          </a:xfrm>
        </p:spPr>
        <p:txBody>
          <a:bodyPr/>
          <a:lstStyle/>
          <a:p>
            <a:r>
              <a:rPr lang="en-GB" dirty="0"/>
              <a:t>Airline Community Views-FABEC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27200" y="4881802"/>
            <a:ext cx="6306886" cy="1080000"/>
          </a:xfrm>
        </p:spPr>
        <p:txBody>
          <a:bodyPr/>
          <a:lstStyle/>
          <a:p>
            <a:r>
              <a:rPr lang="en-US" altLang="en-US" dirty="0"/>
              <a:t>FABEC RP3 Performance Plan </a:t>
            </a:r>
          </a:p>
          <a:p>
            <a:r>
              <a:rPr lang="en-US" dirty="0"/>
              <a:t>R. Sergison</a:t>
            </a:r>
            <a:endParaRPr lang="en-GB" dirty="0"/>
          </a:p>
          <a:p>
            <a:endParaRPr lang="en-US" alt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DDBE4F-36DD-F44A-B00B-3005AF6B83A1}"/>
              </a:ext>
            </a:extLst>
          </p:cNvPr>
          <p:cNvSpPr>
            <a:spLocks/>
          </p:cNvSpPr>
          <p:nvPr/>
        </p:nvSpPr>
        <p:spPr>
          <a:xfrm>
            <a:off x="-3456000" y="0"/>
            <a:ext cx="3312000" cy="34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GB" sz="1400" b="0" i="0" dirty="0">
                <a:solidFill>
                  <a:schemeClr val="tx1"/>
                </a:solidFill>
                <a:latin typeface="+mj-lt"/>
              </a:rPr>
              <a:t>REPLACE IMAGE:</a:t>
            </a:r>
            <a:endParaRPr lang="en-GB" sz="1400" dirty="0">
              <a:solidFill>
                <a:schemeClr val="tx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</a:rPr>
              <a:t>Click on the picture, h</a:t>
            </a:r>
            <a:r>
              <a:rPr lang="en-GB" sz="1400" dirty="0">
                <a:solidFill>
                  <a:schemeClr val="tx1"/>
                </a:solidFill>
              </a:rPr>
              <a:t>it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Delete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Click the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‘Add Picture</a:t>
            </a:r>
            <a:r>
              <a:rPr lang="en-GB" sz="1400" dirty="0">
                <a:solidFill>
                  <a:schemeClr val="tx1"/>
                </a:solidFill>
              </a:rPr>
              <a:t>’ icon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Find your image &amp; click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‘Insert’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Under the ‘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Format’ </a:t>
            </a:r>
            <a:r>
              <a:rPr lang="en-GB" sz="1400" dirty="0">
                <a:solidFill>
                  <a:schemeClr val="tx1"/>
                </a:solidFill>
              </a:rPr>
              <a:t>tab, click the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‘Crop’ </a:t>
            </a:r>
            <a:r>
              <a:rPr lang="en-GB" sz="1400" dirty="0">
                <a:solidFill>
                  <a:schemeClr val="tx1"/>
                </a:solidFill>
              </a:rPr>
              <a:t>button to adjust the position within the shape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  <a:latin typeface="+mj-lt"/>
              </a:rPr>
              <a:t>** In order for the ‘Crop’ button to appear, please make sure you keep the shape selected at all times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66831821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7B4CC4-3AD6-9C41-9DB4-737B790F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62DFC-D138-4143-AA81-F303CBF9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8B75B-45BB-9C4B-9E16-0D1DF46F8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 panose="020B05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 panose="020B0504020202020204" pitchFamily="34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A1BF8-1FB7-0C4F-8406-6E4D639E60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The AUs want very much for FABEC to succeed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FABEC is desperately lacking ambition and a real plan 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Rationalize infrastructure across FABEC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Consolidate support functions across FABEC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Potential to move more sectors to MUAC – vertical and lateral</a:t>
            </a:r>
          </a:p>
          <a:p>
            <a:pPr marL="457200" lvl="1" indent="0">
              <a:buNone/>
            </a:pP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/>
              <a:t>Can’t or won’t do it – break-up FABEC</a:t>
            </a:r>
          </a:p>
          <a:p>
            <a:pPr lvl="4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3F9A5B-93B7-5E41-830D-64943DD13A04}"/>
              </a:ext>
            </a:extLst>
          </p:cNvPr>
          <p:cNvSpPr>
            <a:spLocks/>
          </p:cNvSpPr>
          <p:nvPr/>
        </p:nvSpPr>
        <p:spPr>
          <a:xfrm>
            <a:off x="-3456000" y="0"/>
            <a:ext cx="3312000" cy="34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Medium"/>
                <a:ea typeface="+mn-ea"/>
                <a:cs typeface="+mn-cs"/>
              </a:rPr>
              <a:t>TEXT FORMATTING / LIST LEVELS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To change the text formatting or list level: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Highlight the paragraph or sentence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From the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Medium"/>
                <a:ea typeface="+mn-ea"/>
                <a:cs typeface="+mn-cs"/>
              </a:rPr>
              <a:t>Home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 tab, select the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Medium"/>
                <a:ea typeface="+mn-ea"/>
                <a:cs typeface="+mn-cs"/>
              </a:rPr>
              <a:t>’Increase List Level’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 button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Click the button once to remove the blue subtitle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Click again to add the first level bullet point etc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To go back a level, use the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Medium"/>
                <a:ea typeface="+mn-ea"/>
                <a:cs typeface="+mn-cs"/>
              </a:rPr>
              <a:t>‘Decrease List Level’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 button</a:t>
            </a:r>
          </a:p>
        </p:txBody>
      </p:sp>
    </p:spTree>
    <p:extLst>
      <p:ext uri="{BB962C8B-B14F-4D97-AF65-F5344CB8AC3E}">
        <p14:creationId xmlns:p14="http://schemas.microsoft.com/office/powerpoint/2010/main" val="94629970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BF572D-35F2-E245-A86C-4C06CFB2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7A739-4504-564E-93AF-F9D7B9560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Rory Sergison</a:t>
            </a:r>
          </a:p>
          <a:p>
            <a:r>
              <a:rPr lang="en-GB" dirty="0">
                <a:hlinkClick r:id="rId2"/>
              </a:rPr>
              <a:t>sergisonr@iata.org</a:t>
            </a:r>
            <a:r>
              <a:rPr lang="en-GB" dirty="0"/>
              <a:t> </a:t>
            </a:r>
          </a:p>
          <a:p>
            <a:r>
              <a:rPr lang="en-GB" dirty="0">
                <a:hlinkClick r:id="rId3"/>
              </a:rPr>
              <a:t>www.iata.org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Placeholder 14">
            <a:extLst>
              <a:ext uri="{FF2B5EF4-FFF2-40B4-BE49-F238E27FC236}">
                <a16:creationId xmlns:a16="http://schemas.microsoft.com/office/drawing/2014/main" id="{02C9F61F-907E-ED41-96D3-A4D9375F41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>
            <a:fillRect/>
          </a:stretch>
        </p:blipFill>
        <p:spPr>
          <a:xfrm rot="16200000" flipH="1">
            <a:off x="6936000" y="0"/>
            <a:ext cx="5256000" cy="5256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DEEB3D-EBFE-42D1-9D80-3830D3B5A936}"/>
              </a:ext>
            </a:extLst>
          </p:cNvPr>
          <p:cNvSpPr>
            <a:spLocks/>
          </p:cNvSpPr>
          <p:nvPr/>
        </p:nvSpPr>
        <p:spPr>
          <a:xfrm>
            <a:off x="-3456000" y="0"/>
            <a:ext cx="3312000" cy="34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TO </a:t>
            </a:r>
            <a:r>
              <a:rPr lang="en-GB" sz="1400" b="0" i="0" dirty="0">
                <a:solidFill>
                  <a:schemeClr val="bg1"/>
                </a:solidFill>
                <a:latin typeface="+mj-lt"/>
              </a:rPr>
              <a:t>REPLACE IMAGE:</a:t>
            </a:r>
            <a:endParaRPr lang="en-GB" sz="1400" dirty="0">
              <a:solidFill>
                <a:schemeClr val="bg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bg1"/>
                </a:solidFill>
              </a:rPr>
              <a:t>Click on the picture, h</a:t>
            </a:r>
            <a:r>
              <a:rPr lang="en-GB" sz="1400" dirty="0">
                <a:solidFill>
                  <a:schemeClr val="bg1"/>
                </a:solidFill>
              </a:rPr>
              <a:t>it 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Delete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Click the 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‘Add Picture</a:t>
            </a:r>
            <a:r>
              <a:rPr lang="en-GB" sz="1400" dirty="0">
                <a:solidFill>
                  <a:schemeClr val="bg1"/>
                </a:solidFill>
              </a:rPr>
              <a:t>’ icon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Find your image &amp; click 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‘Insert’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Under the ‘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Format’ </a:t>
            </a:r>
            <a:r>
              <a:rPr lang="en-GB" sz="1400" dirty="0">
                <a:solidFill>
                  <a:schemeClr val="bg1"/>
                </a:solidFill>
              </a:rPr>
              <a:t>tab, click the 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‘Crop’ </a:t>
            </a:r>
            <a:r>
              <a:rPr lang="en-GB" sz="1400" dirty="0">
                <a:solidFill>
                  <a:schemeClr val="bg1"/>
                </a:solidFill>
              </a:rPr>
              <a:t>button to adjust the position within the shape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  <a:latin typeface="+mj-lt"/>
              </a:rPr>
              <a:t>** In order for the ‘Crop’ button to appear, please make sure you keep the shape selected at all times</a:t>
            </a:r>
          </a:p>
        </p:txBody>
      </p:sp>
    </p:spTree>
    <p:extLst>
      <p:ext uri="{BB962C8B-B14F-4D97-AF65-F5344CB8AC3E}">
        <p14:creationId xmlns:p14="http://schemas.microsoft.com/office/powerpoint/2010/main" val="40535909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A60381-3383-470C-8589-88CC8B24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4BA75-6BF4-4AA5-AB46-67A1EA40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1A3-4261-49A4-AE5F-A958D6DD51E5}" type="datetime3">
              <a:rPr lang="en-US" smtClean="0"/>
              <a:t>5 September 2019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C05E4F-94F6-429E-8833-C588CF237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FABEC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EUR +263m DC in 2020 compared to 2018 (+9.3%)</a:t>
            </a:r>
          </a:p>
          <a:p>
            <a:pPr marL="630900" lvl="2" indent="-342900"/>
            <a:r>
              <a:rPr lang="de-DE" dirty="0"/>
              <a:t>EUR +46m (+26%) in Belgium/Luxembourg</a:t>
            </a:r>
          </a:p>
          <a:p>
            <a:pPr marL="630900" lvl="2" indent="-342900"/>
            <a:r>
              <a:rPr lang="de-DE" dirty="0"/>
              <a:t>EUR +29m (+2%) in France</a:t>
            </a:r>
          </a:p>
          <a:p>
            <a:pPr marL="630900" lvl="2" indent="-342900"/>
            <a:r>
              <a:rPr lang="de-DE" dirty="0"/>
              <a:t>EUR +123m (+13%) in Germany </a:t>
            </a:r>
          </a:p>
          <a:p>
            <a:pPr marL="630900" lvl="2" indent="-342900"/>
            <a:r>
              <a:rPr lang="de-DE" dirty="0"/>
              <a:t>EUR +38m (+18%) in the Netherlands</a:t>
            </a:r>
          </a:p>
          <a:p>
            <a:pPr marL="630900" lvl="2" indent="-342900"/>
            <a:r>
              <a:rPr lang="de-DE" dirty="0"/>
              <a:t>EUR +28m (+19%) in Switzerland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EUR +186m in 2020 compared to 2019 (+6.4%)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C8BEF8-0CCE-465A-80E7-B559C0D85E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Underspend determined cost 2015-2018  EUR -382m </a:t>
            </a:r>
          </a:p>
          <a:p>
            <a:pPr marL="630900" lvl="2" indent="-342900"/>
            <a:r>
              <a:rPr lang="fr-FR" dirty="0"/>
              <a:t>EUR -231m in Germany </a:t>
            </a:r>
          </a:p>
          <a:p>
            <a:pPr marL="630900" lvl="2" indent="-342900"/>
            <a:r>
              <a:rPr lang="fr-FR" dirty="0"/>
              <a:t>EUR -160m  in France </a:t>
            </a:r>
          </a:p>
          <a:p>
            <a:pPr marL="630900" lvl="2" indent="-342900"/>
            <a:r>
              <a:rPr lang="fr-FR" dirty="0"/>
              <a:t>EUR +5m in the </a:t>
            </a:r>
            <a:r>
              <a:rPr lang="fr-FR" dirty="0" err="1"/>
              <a:t>Netherlands</a:t>
            </a:r>
            <a:r>
              <a:rPr lang="fr-FR" dirty="0"/>
              <a:t>  </a:t>
            </a:r>
          </a:p>
          <a:p>
            <a:pPr marL="630900" lvl="2" indent="-342900"/>
            <a:r>
              <a:rPr lang="fr-FR" dirty="0"/>
              <a:t>EUR -7m in </a:t>
            </a:r>
            <a:r>
              <a:rPr lang="fr-FR" dirty="0" err="1"/>
              <a:t>Belgium</a:t>
            </a:r>
            <a:r>
              <a:rPr lang="fr-FR" dirty="0"/>
              <a:t>/Luxembourg</a:t>
            </a:r>
          </a:p>
          <a:p>
            <a:pPr marL="630900" lvl="2" indent="-342900"/>
            <a:r>
              <a:rPr lang="fr-FR" dirty="0"/>
              <a:t>EUR +11m in </a:t>
            </a:r>
            <a:r>
              <a:rPr lang="fr-FR" dirty="0" err="1"/>
              <a:t>Switzerland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250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37DAAF-3069-44F6-9604-BFA1F342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RP2 Progress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0D958-4292-4EE1-B795-98DB54819D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Performance targets for Environment and capacity not 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Significant underspending of determined cost in RP2 by EUR -382m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Significant </a:t>
            </a:r>
            <a:r>
              <a:rPr lang="de-DE" dirty="0"/>
              <a:t>economic surplus from en-route activity EUR 373m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the FABEC deliverables in terms of enhanced cooperation and integration across borders?</a:t>
            </a:r>
          </a:p>
          <a:p>
            <a:pPr marL="630900" lvl="2" indent="-342900"/>
            <a:r>
              <a:rPr lang="en-US" dirty="0"/>
              <a:t>Increased cooperation?</a:t>
            </a:r>
          </a:p>
          <a:p>
            <a:pPr marL="630900" lvl="2" indent="-342900"/>
            <a:r>
              <a:rPr lang="en-US" dirty="0"/>
              <a:t>Integration of human and technical resources?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continue? What will change?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675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7B4CC4-3AD6-9C41-9DB4-737B790F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Observations - Draft RP3 PP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62DFC-D138-4143-AA81-F303CBF9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A1BF8-1FB7-0C4F-8406-6E4D639E60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Same borders, same routes, same roles – MORE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Cost developments lack transparent justification and CBAs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Unconsolidated plan, e.g.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“Planning to Fail”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Lacks transparency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Compensation approach when a Performance approach is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Airspace users are losing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3F9A5B-93B7-5E41-830D-64943DD13A04}"/>
              </a:ext>
            </a:extLst>
          </p:cNvPr>
          <p:cNvSpPr>
            <a:spLocks/>
          </p:cNvSpPr>
          <p:nvPr/>
        </p:nvSpPr>
        <p:spPr>
          <a:xfrm>
            <a:off x="-3456000" y="0"/>
            <a:ext cx="3312000" cy="34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sz="1400" dirty="0">
                <a:solidFill>
                  <a:schemeClr val="tx1"/>
                </a:solidFill>
                <a:latin typeface="+mj-lt"/>
              </a:rPr>
              <a:t>TEXT FORMATTING / LIST LEVELS</a:t>
            </a:r>
            <a:endParaRPr lang="en-GB" sz="1400" b="0" i="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 sz="1400" b="0" i="0" dirty="0">
                <a:solidFill>
                  <a:schemeClr val="tx1"/>
                </a:solidFill>
              </a:rPr>
              <a:t>To change the text formatting or list level: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Highlight the paragraph or sentence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From the 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Home</a:t>
            </a:r>
            <a:r>
              <a:rPr lang="en-GB" sz="1400" dirty="0">
                <a:solidFill>
                  <a:schemeClr val="tx1"/>
                </a:solidFill>
              </a:rPr>
              <a:t> tab, select the 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’Increase List Level’</a:t>
            </a:r>
            <a:r>
              <a:rPr lang="en-GB" sz="1400" dirty="0">
                <a:solidFill>
                  <a:schemeClr val="tx1"/>
                </a:solidFill>
              </a:rPr>
              <a:t> button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Click the button once to remove the blue subtitle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Click again to add the first level bullet point etc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To go back a level, use the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‘Decrease List Level’</a:t>
            </a:r>
            <a:r>
              <a:rPr lang="en-GB" sz="1400" dirty="0">
                <a:solidFill>
                  <a:schemeClr val="tx1"/>
                </a:solidFill>
              </a:rPr>
              <a:t> button</a:t>
            </a:r>
          </a:p>
        </p:txBody>
      </p:sp>
    </p:spTree>
    <p:extLst>
      <p:ext uri="{BB962C8B-B14F-4D97-AF65-F5344CB8AC3E}">
        <p14:creationId xmlns:p14="http://schemas.microsoft.com/office/powerpoint/2010/main" val="311690334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7B4CC4-3AD6-9C41-9DB4-737B790F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62DFC-D138-4143-AA81-F303CBF9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8B75B-45BB-9C4B-9E16-0D1DF46F8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 panose="020B05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 panose="020B0504020202020204" pitchFamily="34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A1BF8-1FB7-0C4F-8406-6E4D639E60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>
            <a:noAutofit/>
          </a:bodyPr>
          <a:lstStyle/>
          <a:p>
            <a:pPr marL="285750" indent="-285750">
              <a:buChar char="•"/>
            </a:pPr>
            <a:r>
              <a:rPr lang="en-GB" altLang="en-US" sz="2400" dirty="0"/>
              <a:t>The intention to meet the EU Wide Safety Targets is strongly supported</a:t>
            </a:r>
          </a:p>
          <a:p>
            <a:pPr marL="285750" indent="-285750">
              <a:buChar char="•"/>
            </a:pPr>
            <a:r>
              <a:rPr lang="en-US" altLang="en-US" sz="2400" dirty="0"/>
              <a:t>Some data sharing to date, but no identified synergies leading to cost-efficient or more effective oversight/ application</a:t>
            </a:r>
          </a:p>
          <a:p>
            <a:pPr marL="285750" indent="-285750">
              <a:buChar char="•"/>
            </a:pPr>
            <a:r>
              <a:rPr lang="en-US" altLang="en-US" sz="2400" dirty="0" err="1"/>
              <a:t>EoSM</a:t>
            </a:r>
            <a:r>
              <a:rPr lang="en-US" altLang="en-US" sz="2400" dirty="0"/>
              <a:t>, RAT (GND/ OVL), JC progressing at different speeds</a:t>
            </a:r>
          </a:p>
          <a:p>
            <a:pPr marL="285750" indent="-285750">
              <a:buChar char="•"/>
            </a:pPr>
            <a:r>
              <a:rPr lang="en-US" altLang="en-US" sz="2400" dirty="0"/>
              <a:t>Transparency of individual NSA and ANSP proposal needed</a:t>
            </a:r>
          </a:p>
          <a:p>
            <a:pPr marL="285750" indent="-285750">
              <a:buChar char="•"/>
            </a:pPr>
            <a:endParaRPr lang="en-US" sz="2400" dirty="0"/>
          </a:p>
          <a:p>
            <a:pPr marL="285750" indent="-285750">
              <a:buChar char="•"/>
            </a:pPr>
            <a:endParaRPr lang="en-US" sz="2400" dirty="0"/>
          </a:p>
          <a:p>
            <a:pPr marL="285750" indent="-285750"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3F9A5B-93B7-5E41-830D-64943DD13A04}"/>
              </a:ext>
            </a:extLst>
          </p:cNvPr>
          <p:cNvSpPr>
            <a:spLocks/>
          </p:cNvSpPr>
          <p:nvPr/>
        </p:nvSpPr>
        <p:spPr>
          <a:xfrm>
            <a:off x="-3456000" y="0"/>
            <a:ext cx="3312000" cy="34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Medium"/>
                <a:ea typeface="+mn-ea"/>
                <a:cs typeface="+mn-cs"/>
              </a:rPr>
              <a:t>TEXT FORMATTING / LIST LEVELS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To change the text formatting or list level: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Highlight the paragraph or sentence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From the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Medium"/>
                <a:ea typeface="+mn-ea"/>
                <a:cs typeface="+mn-cs"/>
              </a:rPr>
              <a:t>Home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 tab, select the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Medium"/>
                <a:ea typeface="+mn-ea"/>
                <a:cs typeface="+mn-cs"/>
              </a:rPr>
              <a:t>’Increase List Level’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 button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Click the button once to remove the blue subtitle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Click again to add the first level bullet point etc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To go back a level, use the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Medium"/>
                <a:ea typeface="+mn-ea"/>
                <a:cs typeface="+mn-cs"/>
              </a:rPr>
              <a:t>‘Decrease List Level’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 button</a:t>
            </a:r>
          </a:p>
        </p:txBody>
      </p:sp>
    </p:spTree>
    <p:extLst>
      <p:ext uri="{BB962C8B-B14F-4D97-AF65-F5344CB8AC3E}">
        <p14:creationId xmlns:p14="http://schemas.microsoft.com/office/powerpoint/2010/main" val="13370057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7B4CC4-3AD6-9C41-9DB4-737B790F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Environment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62DFC-D138-4143-AA81-F303CBF9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A1BF8-1FB7-0C4F-8406-6E4D639E60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>
            <a:noAutofit/>
          </a:bodyPr>
          <a:lstStyle/>
          <a:p>
            <a:pPr marL="285750" indent="-285750">
              <a:buChar char="•"/>
            </a:pPr>
            <a:r>
              <a:rPr lang="en-US" altLang="en-US" sz="2400" dirty="0"/>
              <a:t>KEA target not in line with Reference Values is strongly opposed</a:t>
            </a:r>
          </a:p>
          <a:p>
            <a:pPr marL="285750" indent="-285750">
              <a:buChar char="•"/>
            </a:pPr>
            <a:r>
              <a:rPr lang="en-GB" sz="2400" dirty="0"/>
              <a:t>ANSPs must keep building efficient airspace and watering down environmental targets will increase CO2 emissions.</a:t>
            </a:r>
            <a:endParaRPr lang="en-US" sz="2400" dirty="0"/>
          </a:p>
          <a:p>
            <a:pPr marL="285750" indent="-285750">
              <a:buChar char="•"/>
            </a:pPr>
            <a:r>
              <a:rPr lang="en-GB" sz="2400" dirty="0"/>
              <a:t>Figures do not reflect abolishing mitigation measures in 2021 due to investments/promised ATCO availability </a:t>
            </a:r>
          </a:p>
          <a:p>
            <a:pPr marL="285750" indent="-285750">
              <a:buChar char="•"/>
            </a:pPr>
            <a:r>
              <a:rPr lang="en-US" altLang="en-US" sz="2400" dirty="0"/>
              <a:t>Projects planned in order to deliver must be prioritized</a:t>
            </a:r>
          </a:p>
          <a:p>
            <a:pPr marL="285750" indent="-285750">
              <a:buChar char="•"/>
            </a:pPr>
            <a:r>
              <a:rPr lang="en-US" altLang="en-US" sz="2400" dirty="0"/>
              <a:t>Historical performance suggests little confidence in FABEC to deliver</a:t>
            </a:r>
          </a:p>
          <a:p>
            <a:pPr marL="285750" indent="-285750">
              <a:buChar char="•"/>
            </a:pPr>
            <a:r>
              <a:rPr lang="en-US" altLang="en-US" sz="2400" dirty="0"/>
              <a:t>Robust plan and commitment at ANSP and state level is essential</a:t>
            </a:r>
          </a:p>
          <a:p>
            <a:pPr marL="285750" indent="-285750">
              <a:buChar char="•"/>
            </a:pPr>
            <a:endParaRPr lang="en-US" altLang="en-US" sz="2400" dirty="0"/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3F9A5B-93B7-5E41-830D-64943DD13A04}"/>
              </a:ext>
            </a:extLst>
          </p:cNvPr>
          <p:cNvSpPr>
            <a:spLocks/>
          </p:cNvSpPr>
          <p:nvPr/>
        </p:nvSpPr>
        <p:spPr>
          <a:xfrm>
            <a:off x="-3456000" y="0"/>
            <a:ext cx="3312000" cy="34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sz="1400" dirty="0">
                <a:solidFill>
                  <a:schemeClr val="tx1"/>
                </a:solidFill>
                <a:latin typeface="+mj-lt"/>
              </a:rPr>
              <a:t>TEXT FORMATTING / LIST LEVELS</a:t>
            </a:r>
            <a:endParaRPr lang="en-GB" sz="1400" b="0" i="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 sz="1400" b="0" i="0" dirty="0">
                <a:solidFill>
                  <a:schemeClr val="tx1"/>
                </a:solidFill>
              </a:rPr>
              <a:t>To change the text formatting or list level: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Highlight the paragraph or sentence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From the 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Home</a:t>
            </a:r>
            <a:r>
              <a:rPr lang="en-GB" sz="1400" dirty="0">
                <a:solidFill>
                  <a:schemeClr val="tx1"/>
                </a:solidFill>
              </a:rPr>
              <a:t> tab, select the 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’Increase List Level’</a:t>
            </a:r>
            <a:r>
              <a:rPr lang="en-GB" sz="1400" dirty="0">
                <a:solidFill>
                  <a:schemeClr val="tx1"/>
                </a:solidFill>
              </a:rPr>
              <a:t> button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Click the button once to remove the blue subtitle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Click again to add the first level bullet point etc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To go back a level, use the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‘Decrease List Level’</a:t>
            </a:r>
            <a:r>
              <a:rPr lang="en-GB" sz="1400" dirty="0">
                <a:solidFill>
                  <a:schemeClr val="tx1"/>
                </a:solidFill>
              </a:rPr>
              <a:t> button</a:t>
            </a:r>
          </a:p>
        </p:txBody>
      </p:sp>
    </p:spTree>
    <p:extLst>
      <p:ext uri="{BB962C8B-B14F-4D97-AF65-F5344CB8AC3E}">
        <p14:creationId xmlns:p14="http://schemas.microsoft.com/office/powerpoint/2010/main" val="14210453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7B4CC4-3AD6-9C41-9DB4-737B790F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Capacity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62DFC-D138-4143-AA81-F303CBF9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8B75B-45BB-9C4B-9E16-0D1DF46F8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 panose="020B05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 panose="020B0504020202020204" pitchFamily="34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A1BF8-1FB7-0C4F-8406-6E4D639E60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>
            <a:noAutofit/>
          </a:bodyPr>
          <a:lstStyle/>
          <a:p>
            <a:pPr marL="285750" indent="-285750">
              <a:buChar char="•"/>
            </a:pPr>
            <a:r>
              <a:rPr lang="en-US" altLang="en-US" sz="2400" dirty="0"/>
              <a:t>Enroute ATFM delay not in line with Reference Value is strongly opposed</a:t>
            </a:r>
          </a:p>
          <a:p>
            <a:pPr marL="573750" lvl="2" indent="-285750"/>
            <a:r>
              <a:rPr lang="en-US" altLang="en-US" sz="2400" dirty="0"/>
              <a:t>Proposed value for 2020 is 5 times the reference value</a:t>
            </a:r>
          </a:p>
          <a:p>
            <a:pPr marL="573750" lvl="2" indent="-285750"/>
            <a:r>
              <a:rPr lang="en-US" altLang="en-US" sz="2400" dirty="0">
                <a:solidFill>
                  <a:srgbClr val="FF0000"/>
                </a:solidFill>
              </a:rPr>
              <a:t>400% deterioration</a:t>
            </a:r>
          </a:p>
          <a:p>
            <a:pPr marL="285750" indent="-285750">
              <a:buChar char="•"/>
            </a:pPr>
            <a:r>
              <a:rPr lang="en-GB" sz="2400" dirty="0"/>
              <a:t>Does not reflect 2019 reality and removal of mitigation measures in 2021 due to investments/promised ATCO availability etc. NM delay predictions are over-estimated as a baseline.</a:t>
            </a:r>
            <a:endParaRPr lang="en-US" altLang="en-US" sz="2400" dirty="0"/>
          </a:p>
          <a:p>
            <a:pPr marL="285750" indent="-285750">
              <a:buChar char="•"/>
            </a:pPr>
            <a:r>
              <a:rPr lang="en-GB" sz="2400" dirty="0"/>
              <a:t>Current investment and costs increase is sufficient to close the capacity gap.</a:t>
            </a:r>
            <a:endParaRPr lang="en-US" sz="2400" dirty="0"/>
          </a:p>
          <a:p>
            <a:pPr marL="285750" indent="-285750">
              <a:buChar char="•"/>
            </a:pPr>
            <a:r>
              <a:rPr lang="en-US" altLang="en-US" sz="2400" dirty="0"/>
              <a:t>Projects planned to deliver are not identified</a:t>
            </a:r>
          </a:p>
          <a:p>
            <a:pPr marL="285750" indent="-285750">
              <a:buChar char="•"/>
            </a:pPr>
            <a:endParaRPr lang="en-US" altLang="en-US" sz="2400" dirty="0"/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3F9A5B-93B7-5E41-830D-64943DD13A04}"/>
              </a:ext>
            </a:extLst>
          </p:cNvPr>
          <p:cNvSpPr>
            <a:spLocks/>
          </p:cNvSpPr>
          <p:nvPr/>
        </p:nvSpPr>
        <p:spPr>
          <a:xfrm>
            <a:off x="-3456000" y="0"/>
            <a:ext cx="3312000" cy="34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Medium"/>
                <a:ea typeface="+mn-ea"/>
                <a:cs typeface="+mn-cs"/>
              </a:rPr>
              <a:t>TEXT FORMATTING / LIST LEVELS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To change the text formatting or list level: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Highlight the paragraph or sentence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From the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Medium"/>
                <a:ea typeface="+mn-ea"/>
                <a:cs typeface="+mn-cs"/>
              </a:rPr>
              <a:t>Home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 tab, select the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Medium"/>
                <a:ea typeface="+mn-ea"/>
                <a:cs typeface="+mn-cs"/>
              </a:rPr>
              <a:t>’Increase List Level’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 button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Click the button once to remove the blue subtitle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Click again to add the first level bullet point etc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To go back a level, use the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Medium"/>
                <a:ea typeface="+mn-ea"/>
                <a:cs typeface="+mn-cs"/>
              </a:rPr>
              <a:t>‘Decrease List Level’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 button</a:t>
            </a:r>
          </a:p>
        </p:txBody>
      </p:sp>
    </p:spTree>
    <p:extLst>
      <p:ext uri="{BB962C8B-B14F-4D97-AF65-F5344CB8AC3E}">
        <p14:creationId xmlns:p14="http://schemas.microsoft.com/office/powerpoint/2010/main" val="12020582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AEDA-D51F-44DF-8315-5AB1BA65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27BC3-EE60-4A3B-BF60-9C34CF5411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CRSTMP limitation is not supported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In the case of FABEC a Penalty only scheme should be developed to manage performance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Achievement of both FAB and individual State targets must the priority, this will drive the changes required by Airlines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Current Incentive Scheme targets not supported as its actually rewards </a:t>
            </a:r>
            <a:r>
              <a:rPr lang="en-GB" sz="2400" dirty="0"/>
              <a:t> underperformance. Bonus should be only allowed if there is a real improvement and targets are challenging enough.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284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8A80-8F46-4A16-924E-BE54D49F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Efficiency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9B8860-3247-4601-B90B-31FDCFC1DE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Proposed cost increases are disproportionally high compared to weak capacity and environmental targets.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DC must be properly managed to achieve DUC in line with EU-wide target</a:t>
            </a:r>
          </a:p>
          <a:p>
            <a:pPr lvl="3"/>
            <a:r>
              <a:rPr lang="en-US" altLang="en-US" sz="2400" dirty="0"/>
              <a:t>EU-wide target currently not met based on available information.</a:t>
            </a:r>
          </a:p>
          <a:p>
            <a:pPr lvl="3"/>
            <a:r>
              <a:rPr lang="en-US" altLang="en-US" sz="2400" dirty="0"/>
              <a:t>Issues with pensions and extremely favorable conditions to staff need to be addressed.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Capex must be adjusted for RP2 underspend, transparent, justified by robust CBA and phased to reflect historical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Poor transparency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772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02_Basic_Template_NEW_v4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CG 2_19_PPT template" id="{0BB3D2A6-CC36-4DFC-907E-59FE767351D0}" vid="{A9804512-D2E7-4C29-991B-542E75242E07}"/>
    </a:ext>
  </a:extLst>
</a:theme>
</file>

<file path=ppt/theme/theme2.xml><?xml version="1.0" encoding="utf-8"?>
<a:theme xmlns:a="http://schemas.openxmlformats.org/drawingml/2006/main" name="Covers + Dividers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000000"/>
      </a:accent4>
      <a:accent5>
        <a:srgbClr val="289632"/>
      </a:accent5>
      <a:accent6>
        <a:srgbClr val="F046C8"/>
      </a:accent6>
      <a:hlink>
        <a:srgbClr val="0563C1"/>
      </a:hlink>
      <a:folHlink>
        <a:srgbClr val="954F72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CG 2_19_PPT template" id="{0BB3D2A6-CC36-4DFC-907E-59FE767351D0}" vid="{104A75F3-DC50-4EEE-96DD-71433631FF0B}"/>
    </a:ext>
  </a:extLst>
</a:theme>
</file>

<file path=ppt/theme/theme3.xml><?xml version="1.0" encoding="utf-8"?>
<a:theme xmlns:a="http://schemas.openxmlformats.org/drawingml/2006/main" name="1_Internal Blu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CG 2_19_PPT template" id="{0BB3D2A6-CC36-4DFC-907E-59FE767351D0}" vid="{D5AF2E61-D456-4C89-B9C4-B41E65D1034C}"/>
    </a:ext>
  </a:extLst>
</a:theme>
</file>

<file path=ppt/theme/theme4.xml><?xml version="1.0" encoding="utf-8"?>
<a:theme xmlns:a="http://schemas.openxmlformats.org/drawingml/2006/main" name="Internal Blu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CG 2_19_PPT template" id="{0BB3D2A6-CC36-4DFC-907E-59FE767351D0}" vid="{02C7563D-FBDA-40B6-B05D-EEBEBC0071A1}"/>
    </a:ext>
  </a:extLst>
</a:theme>
</file>

<file path=ppt/theme/theme5.xml><?xml version="1.0" encoding="utf-8"?>
<a:theme xmlns:a="http://schemas.openxmlformats.org/drawingml/2006/main" name="1_Covers + Dividers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000000"/>
      </a:accent4>
      <a:accent5>
        <a:srgbClr val="289632"/>
      </a:accent5>
      <a:accent6>
        <a:srgbClr val="F046C8"/>
      </a:accent6>
      <a:hlink>
        <a:srgbClr val="0563C1"/>
      </a:hlink>
      <a:folHlink>
        <a:srgbClr val="954F72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CG 2_19_PPT template" id="{0BB3D2A6-CC36-4DFC-907E-59FE767351D0}" vid="{2526B9E4-C196-4279-B98A-2C3A74DE8070}"/>
    </a:ext>
  </a:extLst>
</a:theme>
</file>

<file path=ppt/theme/theme6.xml><?xml version="1.0" encoding="utf-8"?>
<a:theme xmlns:a="http://schemas.openxmlformats.org/drawingml/2006/main" name="3_Basic_Template_NEW_v4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CG 2_19_PPT template" id="{0BB3D2A6-CC36-4DFC-907E-59FE767351D0}" vid="{900B2592-9B08-4455-BF36-6CD9F0398706}"/>
    </a:ext>
  </a:extLst>
</a:theme>
</file>

<file path=ppt/theme/theme7.xml><?xml version="1.0" encoding="utf-8"?>
<a:theme xmlns:a="http://schemas.openxmlformats.org/drawingml/2006/main" name="4_Basic_Template_NEW_v4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CG 2_19_PPT template" id="{0BB3D2A6-CC36-4DFC-907E-59FE767351D0}" vid="{E316FE2D-8D38-4BD6-9F1B-A686FC2A0004}"/>
    </a:ext>
  </a:extLst>
</a:theme>
</file>

<file path=ppt/theme/theme8.xml><?xml version="1.0" encoding="utf-8"?>
<a:theme xmlns:a="http://schemas.openxmlformats.org/drawingml/2006/main" name="Office Them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000000"/>
      </a:accent4>
      <a:accent5>
        <a:srgbClr val="289632"/>
      </a:accent5>
      <a:accent6>
        <a:srgbClr val="F046C8"/>
      </a:accent6>
      <a:hlink>
        <a:srgbClr val="0563C1"/>
      </a:hlink>
      <a:folHlink>
        <a:srgbClr val="954F72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000000"/>
      </a:accent4>
      <a:accent5>
        <a:srgbClr val="289632"/>
      </a:accent5>
      <a:accent6>
        <a:srgbClr val="F046C8"/>
      </a:accent6>
      <a:hlink>
        <a:srgbClr val="0563C1"/>
      </a:hlink>
      <a:folHlink>
        <a:srgbClr val="954F72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75BB5150B9746A824BE7869075E7F" ma:contentTypeVersion="10" ma:contentTypeDescription="Create a new document." ma:contentTypeScope="" ma:versionID="49e0ad1590d1ac5ffebf921c0530097a">
  <xsd:schema xmlns:xsd="http://www.w3.org/2001/XMLSchema" xmlns:xs="http://www.w3.org/2001/XMLSchema" xmlns:p="http://schemas.microsoft.com/office/2006/metadata/properties" xmlns:ns2="af6177cc-4341-404f-ba58-3af87a602531" xmlns:ns3="a81c86a9-8c6e-4bba-a33e-56b2bf03806c" targetNamespace="http://schemas.microsoft.com/office/2006/metadata/properties" ma:root="true" ma:fieldsID="60944d8c2b6bfa6af0b1d0c0c238260e" ns2:_="" ns3:_="">
    <xsd:import namespace="af6177cc-4341-404f-ba58-3af87a602531"/>
    <xsd:import namespace="a81c86a9-8c6e-4bba-a33e-56b2bf0380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177cc-4341-404f-ba58-3af87a6025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1c86a9-8c6e-4bba-a33e-56b2bf038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81c86a9-8c6e-4bba-a33e-56b2bf03806c">
      <UserInfo>
        <DisplayName>BOUDLA Siham</DisplayName>
        <AccountId>813</AccountId>
        <AccountType/>
      </UserInfo>
      <UserInfo>
        <DisplayName>RENIER Yann</DisplayName>
        <AccountId>989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B79A04-A410-42A2-BAD9-F2211C28B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6177cc-4341-404f-ba58-3af87a602531"/>
    <ds:schemaRef ds:uri="a81c86a9-8c6e-4bba-a33e-56b2bf038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FD0F05-9E00-42CC-9F30-A27DA816F9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644D41-D091-4962-AB61-E4BA03AC423F}">
  <ds:schemaRefs>
    <ds:schemaRef ds:uri="http://schemas.openxmlformats.org/package/2006/metadata/core-properties"/>
    <ds:schemaRef ds:uri="af6177cc-4341-404f-ba58-3af87a60253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81c86a9-8c6e-4bba-a33e-56b2bf03806c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886</Words>
  <Application>Microsoft Office PowerPoint</Application>
  <PresentationFormat>Widescreen</PresentationFormat>
  <Paragraphs>136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Aktiv Grotesk</vt:lpstr>
      <vt:lpstr>Aktiv Grotesk Thin</vt:lpstr>
      <vt:lpstr>Aktiv Grotesk Medium</vt:lpstr>
      <vt:lpstr>02_Basic_Template_NEW_v4</vt:lpstr>
      <vt:lpstr>Covers + Dividers</vt:lpstr>
      <vt:lpstr>1_Internal Blue</vt:lpstr>
      <vt:lpstr>Internal Blue</vt:lpstr>
      <vt:lpstr>1_Covers + Dividers</vt:lpstr>
      <vt:lpstr>3_Basic_Template_NEW_v4</vt:lpstr>
      <vt:lpstr>4_Basic_Template_NEW_v4</vt:lpstr>
      <vt:lpstr>Airline Community Views-FABEC </vt:lpstr>
      <vt:lpstr>PowerPoint Presentation</vt:lpstr>
      <vt:lpstr>RP2 Progress </vt:lpstr>
      <vt:lpstr>General Observations - Draft RP3 PP</vt:lpstr>
      <vt:lpstr>Safety</vt:lpstr>
      <vt:lpstr>Environment</vt:lpstr>
      <vt:lpstr>Capacity</vt:lpstr>
      <vt:lpstr>Incentives</vt:lpstr>
      <vt:lpstr>Cost Efficiency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page title</dc:title>
  <dc:creator>Stephanie Down</dc:creator>
  <cp:lastModifiedBy>Rory Sergison</cp:lastModifiedBy>
  <cp:revision>33</cp:revision>
  <dcterms:created xsi:type="dcterms:W3CDTF">2018-11-16T16:19:24Z</dcterms:created>
  <dcterms:modified xsi:type="dcterms:W3CDTF">2019-09-05T10:27:43Z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0x010100B1975BB5150B9746A824BE7869075E7F</vt:lpwstr>
  </property>
</Properties>
</file>